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208"/>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6/25/20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6/25/20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6/25/20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6/25/20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6/25/20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6/25/20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6/25/20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6/25/20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6/25/20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6/25/20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6/25/20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6/25/20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6/25/20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C2C67-20FB-1D47-8E23-69E0E3B4964A}"/>
              </a:ext>
            </a:extLst>
          </p:cNvPr>
          <p:cNvSpPr>
            <a:spLocks noGrp="1"/>
          </p:cNvSpPr>
          <p:nvPr>
            <p:ph type="ctrTitle"/>
          </p:nvPr>
        </p:nvSpPr>
        <p:spPr>
          <a:xfrm>
            <a:off x="810001" y="672663"/>
            <a:ext cx="10572000" cy="3747536"/>
          </a:xfrm>
        </p:spPr>
        <p:txBody>
          <a:bodyPr/>
          <a:lstStyle/>
          <a:p>
            <a:r>
              <a:rPr lang="en-EC" dirty="0"/>
              <a:t>Starbucks in Quito, EC</a:t>
            </a:r>
            <a:br>
              <a:rPr lang="en-EC" dirty="0"/>
            </a:br>
            <a:r>
              <a:rPr lang="en-EC" sz="4000" dirty="0"/>
              <a:t>Finding the Best Location </a:t>
            </a:r>
            <a:br>
              <a:rPr lang="en-EC" sz="4000" dirty="0"/>
            </a:br>
            <a:r>
              <a:rPr lang="en-EC" sz="4000" dirty="0"/>
              <a:t>for the First Starbucks in Quito</a:t>
            </a:r>
            <a:br>
              <a:rPr lang="en-EC" dirty="0"/>
            </a:br>
            <a:endParaRPr lang="en-EC" dirty="0"/>
          </a:p>
        </p:txBody>
      </p:sp>
      <p:sp>
        <p:nvSpPr>
          <p:cNvPr id="3" name="Subtitle 2">
            <a:extLst>
              <a:ext uri="{FF2B5EF4-FFF2-40B4-BE49-F238E27FC236}">
                <a16:creationId xmlns:a16="http://schemas.microsoft.com/office/drawing/2014/main" id="{90F11760-9FC7-4B4F-888B-362CF83B10E9}"/>
              </a:ext>
            </a:extLst>
          </p:cNvPr>
          <p:cNvSpPr>
            <a:spLocks noGrp="1"/>
          </p:cNvSpPr>
          <p:nvPr>
            <p:ph type="subTitle" idx="1"/>
          </p:nvPr>
        </p:nvSpPr>
        <p:spPr>
          <a:xfrm>
            <a:off x="810001" y="5501564"/>
            <a:ext cx="10572000" cy="815153"/>
          </a:xfrm>
        </p:spPr>
        <p:txBody>
          <a:bodyPr>
            <a:normAutofit fontScale="25000" lnSpcReduction="20000"/>
          </a:bodyPr>
          <a:lstStyle/>
          <a:p>
            <a:r>
              <a:rPr lang="en-US" sz="8000" dirty="0"/>
              <a:t>Submitted as part of IBM’s Data Science Specialization </a:t>
            </a:r>
            <a:endParaRPr lang="en-EC" sz="8000" dirty="0"/>
          </a:p>
          <a:p>
            <a:r>
              <a:rPr lang="en-US" sz="8000" dirty="0"/>
              <a:t>Applied Data Science Capstone Project</a:t>
            </a:r>
            <a:endParaRPr lang="en-EC" sz="8000" dirty="0"/>
          </a:p>
          <a:p>
            <a:endParaRPr lang="en-EC" dirty="0"/>
          </a:p>
        </p:txBody>
      </p:sp>
      <p:sp>
        <p:nvSpPr>
          <p:cNvPr id="4" name="TextBox 3">
            <a:extLst>
              <a:ext uri="{FF2B5EF4-FFF2-40B4-BE49-F238E27FC236}">
                <a16:creationId xmlns:a16="http://schemas.microsoft.com/office/drawing/2014/main" id="{FB987ECE-CF57-0042-87F0-902DCA616D52}"/>
              </a:ext>
            </a:extLst>
          </p:cNvPr>
          <p:cNvSpPr txBox="1"/>
          <p:nvPr/>
        </p:nvSpPr>
        <p:spPr>
          <a:xfrm>
            <a:off x="8322784" y="3896979"/>
            <a:ext cx="3059215" cy="523220"/>
          </a:xfrm>
          <a:prstGeom prst="rect">
            <a:avLst/>
          </a:prstGeom>
          <a:noFill/>
        </p:spPr>
        <p:txBody>
          <a:bodyPr wrap="square" rtlCol="0">
            <a:spAutoFit/>
          </a:bodyPr>
          <a:lstStyle/>
          <a:p>
            <a:r>
              <a:rPr lang="en-EC" sz="2800" dirty="0"/>
              <a:t>by Andrés Borja</a:t>
            </a:r>
          </a:p>
        </p:txBody>
      </p:sp>
    </p:spTree>
    <p:extLst>
      <p:ext uri="{BB962C8B-B14F-4D97-AF65-F5344CB8AC3E}">
        <p14:creationId xmlns:p14="http://schemas.microsoft.com/office/powerpoint/2010/main" val="444684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AE97E0-23C5-F444-8CD3-A557E95020D9}"/>
              </a:ext>
            </a:extLst>
          </p:cNvPr>
          <p:cNvSpPr>
            <a:spLocks noGrp="1"/>
          </p:cNvSpPr>
          <p:nvPr>
            <p:ph type="title"/>
          </p:nvPr>
        </p:nvSpPr>
        <p:spPr>
          <a:xfrm>
            <a:off x="451514" y="457201"/>
            <a:ext cx="3575737" cy="1332688"/>
          </a:xfrm>
        </p:spPr>
        <p:txBody>
          <a:bodyPr anchor="b">
            <a:normAutofit/>
          </a:bodyPr>
          <a:lstStyle/>
          <a:p>
            <a:pPr algn="ctr"/>
            <a:r>
              <a:rPr lang="en-EC" sz="3200">
                <a:solidFill>
                  <a:srgbClr val="FFFFFF"/>
                </a:solidFill>
              </a:rPr>
              <a:t>Cluster 2</a:t>
            </a:r>
          </a:p>
        </p:txBody>
      </p:sp>
      <p:sp>
        <p:nvSpPr>
          <p:cNvPr id="8" name="Content Placeholder 7">
            <a:extLst>
              <a:ext uri="{FF2B5EF4-FFF2-40B4-BE49-F238E27FC236}">
                <a16:creationId xmlns:a16="http://schemas.microsoft.com/office/drawing/2014/main" id="{B791FD59-036E-49E8-B593-4960ED026EC9}"/>
              </a:ext>
            </a:extLst>
          </p:cNvPr>
          <p:cNvSpPr>
            <a:spLocks noGrp="1"/>
          </p:cNvSpPr>
          <p:nvPr>
            <p:ph idx="1"/>
          </p:nvPr>
        </p:nvSpPr>
        <p:spPr>
          <a:xfrm>
            <a:off x="451514" y="2046514"/>
            <a:ext cx="3575737" cy="3994848"/>
          </a:xfrm>
        </p:spPr>
        <p:txBody>
          <a:bodyPr>
            <a:normAutofit/>
          </a:bodyPr>
          <a:lstStyle/>
          <a:p>
            <a:r>
              <a:rPr lang="en-US" sz="2000" dirty="0">
                <a:solidFill>
                  <a:schemeClr val="bg1"/>
                </a:solidFill>
              </a:rPr>
              <a:t>Neighborhoods in cluster 2 seem to be surrounded by bus stations, mostly, as well as miscellaneous categories not related with the food and beverages industry. Again, not the best match for our Starbucks shop.</a:t>
            </a:r>
            <a:endParaRPr lang="en-EC" sz="2000" dirty="0">
              <a:solidFill>
                <a:schemeClr val="bg1"/>
              </a:solidFill>
            </a:endParaRPr>
          </a:p>
        </p:txBody>
      </p:sp>
      <p:pic>
        <p:nvPicPr>
          <p:cNvPr id="4" name="Content Placeholder 3" descr="A screenshot of a cell phone&#10;&#10;Description automatically generated">
            <a:extLst>
              <a:ext uri="{FF2B5EF4-FFF2-40B4-BE49-F238E27FC236}">
                <a16:creationId xmlns:a16="http://schemas.microsoft.com/office/drawing/2014/main" id="{004EB56F-E1E2-214F-B522-BE9B6C461BD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375801" y="643467"/>
            <a:ext cx="6077720" cy="527242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88950457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2D3243-D4B7-9B44-AC6C-00C3069C87EA}"/>
              </a:ext>
            </a:extLst>
          </p:cNvPr>
          <p:cNvSpPr>
            <a:spLocks noGrp="1"/>
          </p:cNvSpPr>
          <p:nvPr>
            <p:ph type="title"/>
          </p:nvPr>
        </p:nvSpPr>
        <p:spPr>
          <a:xfrm>
            <a:off x="451514" y="457201"/>
            <a:ext cx="3575737" cy="1332688"/>
          </a:xfrm>
        </p:spPr>
        <p:txBody>
          <a:bodyPr anchor="b">
            <a:normAutofit/>
          </a:bodyPr>
          <a:lstStyle/>
          <a:p>
            <a:pPr algn="ctr"/>
            <a:r>
              <a:rPr lang="en-EC" sz="3200">
                <a:solidFill>
                  <a:srgbClr val="FFFFFF"/>
                </a:solidFill>
              </a:rPr>
              <a:t>Cluster 3</a:t>
            </a:r>
          </a:p>
        </p:txBody>
      </p:sp>
      <p:sp>
        <p:nvSpPr>
          <p:cNvPr id="8" name="Content Placeholder 7">
            <a:extLst>
              <a:ext uri="{FF2B5EF4-FFF2-40B4-BE49-F238E27FC236}">
                <a16:creationId xmlns:a16="http://schemas.microsoft.com/office/drawing/2014/main" id="{88D9B1FE-612D-4B23-9EC4-0B17B7D97D93}"/>
              </a:ext>
            </a:extLst>
          </p:cNvPr>
          <p:cNvSpPr>
            <a:spLocks noGrp="1"/>
          </p:cNvSpPr>
          <p:nvPr>
            <p:ph idx="1"/>
          </p:nvPr>
        </p:nvSpPr>
        <p:spPr>
          <a:xfrm>
            <a:off x="451514" y="2046514"/>
            <a:ext cx="3575737" cy="3994848"/>
          </a:xfrm>
        </p:spPr>
        <p:txBody>
          <a:bodyPr>
            <a:normAutofit/>
          </a:bodyPr>
          <a:lstStyle/>
          <a:p>
            <a:r>
              <a:rPr lang="en-US" sz="2000" dirty="0">
                <a:solidFill>
                  <a:schemeClr val="bg1"/>
                </a:solidFill>
              </a:rPr>
              <a:t>Neighborhoods in cluster 3 seem to be surrounded by gyms, mostly, as well as zoos flea markets and flower shops. Again, not the best match for our Starbucks shop.</a:t>
            </a:r>
          </a:p>
        </p:txBody>
      </p:sp>
      <p:pic>
        <p:nvPicPr>
          <p:cNvPr id="4" name="Content Placeholder 3" descr="A screenshot of a cell phone&#10;&#10;Description automatically generated">
            <a:extLst>
              <a:ext uri="{FF2B5EF4-FFF2-40B4-BE49-F238E27FC236}">
                <a16:creationId xmlns:a16="http://schemas.microsoft.com/office/drawing/2014/main" id="{371DDDF2-6F80-D747-8F24-2CBD36DFFC0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80790" y="780416"/>
            <a:ext cx="6267743" cy="499852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02466978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4192B2-C12F-8F4A-8ADA-5BAD814F3092}"/>
              </a:ext>
            </a:extLst>
          </p:cNvPr>
          <p:cNvSpPr>
            <a:spLocks noGrp="1"/>
          </p:cNvSpPr>
          <p:nvPr>
            <p:ph type="title"/>
          </p:nvPr>
        </p:nvSpPr>
        <p:spPr>
          <a:xfrm>
            <a:off x="451514" y="457201"/>
            <a:ext cx="3575737" cy="1332688"/>
          </a:xfrm>
        </p:spPr>
        <p:txBody>
          <a:bodyPr anchor="b">
            <a:normAutofit/>
          </a:bodyPr>
          <a:lstStyle/>
          <a:p>
            <a:pPr algn="ctr"/>
            <a:r>
              <a:rPr lang="en-EC" sz="3200">
                <a:solidFill>
                  <a:srgbClr val="FFFFFF"/>
                </a:solidFill>
              </a:rPr>
              <a:t>Cluster 4</a:t>
            </a:r>
          </a:p>
        </p:txBody>
      </p:sp>
      <p:sp>
        <p:nvSpPr>
          <p:cNvPr id="8" name="Content Placeholder 7">
            <a:extLst>
              <a:ext uri="{FF2B5EF4-FFF2-40B4-BE49-F238E27FC236}">
                <a16:creationId xmlns:a16="http://schemas.microsoft.com/office/drawing/2014/main" id="{2A9E453C-1D8C-4B44-A979-4FE6F84DAA12}"/>
              </a:ext>
            </a:extLst>
          </p:cNvPr>
          <p:cNvSpPr>
            <a:spLocks noGrp="1"/>
          </p:cNvSpPr>
          <p:nvPr>
            <p:ph idx="1"/>
          </p:nvPr>
        </p:nvSpPr>
        <p:spPr>
          <a:xfrm>
            <a:off x="451514" y="2046514"/>
            <a:ext cx="3575737" cy="3994848"/>
          </a:xfrm>
        </p:spPr>
        <p:txBody>
          <a:bodyPr>
            <a:normAutofit/>
          </a:bodyPr>
          <a:lstStyle/>
          <a:p>
            <a:r>
              <a:rPr lang="en-US" sz="2000" dirty="0">
                <a:solidFill>
                  <a:schemeClr val="bg1"/>
                </a:solidFill>
              </a:rPr>
              <a:t>This is the first cluster in which its neighborhoods seem to have a high variety of restaurants, which are related to a coffee shop. This cluster is a good candidate for Starbucks to consider when opening their first coffee shop in Quito.</a:t>
            </a:r>
            <a:endParaRPr lang="en-EC" sz="2000" dirty="0">
              <a:solidFill>
                <a:schemeClr val="bg1"/>
              </a:solidFill>
            </a:endParaRPr>
          </a:p>
        </p:txBody>
      </p:sp>
      <p:pic>
        <p:nvPicPr>
          <p:cNvPr id="4" name="Content Placeholder 3" descr="A screenshot of a cell phone&#10;&#10;Description automatically generated">
            <a:extLst>
              <a:ext uri="{FF2B5EF4-FFF2-40B4-BE49-F238E27FC236}">
                <a16:creationId xmlns:a16="http://schemas.microsoft.com/office/drawing/2014/main" id="{3C3388C2-4BCE-6141-9113-2E60313066C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689895" y="643467"/>
            <a:ext cx="5449532" cy="527242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50460654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C3BE570-A2CA-5544-88B9-9C48EE45F19B}"/>
              </a:ext>
            </a:extLst>
          </p:cNvPr>
          <p:cNvSpPr>
            <a:spLocks noGrp="1"/>
          </p:cNvSpPr>
          <p:nvPr>
            <p:ph type="title"/>
          </p:nvPr>
        </p:nvSpPr>
        <p:spPr>
          <a:xfrm>
            <a:off x="451514" y="457201"/>
            <a:ext cx="3575737" cy="1332688"/>
          </a:xfrm>
        </p:spPr>
        <p:txBody>
          <a:bodyPr anchor="b">
            <a:normAutofit/>
          </a:bodyPr>
          <a:lstStyle/>
          <a:p>
            <a:pPr algn="ctr"/>
            <a:r>
              <a:rPr lang="en-EC" sz="3200">
                <a:solidFill>
                  <a:srgbClr val="FFFFFF"/>
                </a:solidFill>
              </a:rPr>
              <a:t>Cluster 5</a:t>
            </a:r>
          </a:p>
        </p:txBody>
      </p:sp>
      <p:sp>
        <p:nvSpPr>
          <p:cNvPr id="8" name="Content Placeholder 7">
            <a:extLst>
              <a:ext uri="{FF2B5EF4-FFF2-40B4-BE49-F238E27FC236}">
                <a16:creationId xmlns:a16="http://schemas.microsoft.com/office/drawing/2014/main" id="{F9160B2A-AFC0-4663-8E19-A995BCD5A33C}"/>
              </a:ext>
            </a:extLst>
          </p:cNvPr>
          <p:cNvSpPr>
            <a:spLocks noGrp="1"/>
          </p:cNvSpPr>
          <p:nvPr>
            <p:ph idx="1"/>
          </p:nvPr>
        </p:nvSpPr>
        <p:spPr>
          <a:xfrm>
            <a:off x="451514" y="2046514"/>
            <a:ext cx="3575737" cy="3994848"/>
          </a:xfrm>
        </p:spPr>
        <p:txBody>
          <a:bodyPr>
            <a:normAutofit/>
          </a:bodyPr>
          <a:lstStyle/>
          <a:p>
            <a:r>
              <a:rPr lang="en-US" sz="2000" dirty="0">
                <a:solidFill>
                  <a:schemeClr val="bg1"/>
                </a:solidFill>
              </a:rPr>
              <a:t>This is the largest and least specific cluster we obtained. Its structure is hard to interpret, given that its most common venues don't seem to be related. It may or may not be a good fit for Starbucks’ ideal neighborhood.</a:t>
            </a:r>
          </a:p>
        </p:txBody>
      </p:sp>
      <p:pic>
        <p:nvPicPr>
          <p:cNvPr id="4" name="Content Placeholder 3" descr="A screenshot of a cell phone&#10;&#10;Description automatically generated">
            <a:extLst>
              <a:ext uri="{FF2B5EF4-FFF2-40B4-BE49-F238E27FC236}">
                <a16:creationId xmlns:a16="http://schemas.microsoft.com/office/drawing/2014/main" id="{5E4D18DE-E4C3-3F48-881E-0DFDD591DD3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80790" y="764746"/>
            <a:ext cx="6267743" cy="502986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78015569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DBA468-1CCB-AB49-9D24-902B05279EE3}"/>
              </a:ext>
            </a:extLst>
          </p:cNvPr>
          <p:cNvSpPr>
            <a:spLocks noGrp="1"/>
          </p:cNvSpPr>
          <p:nvPr>
            <p:ph type="title"/>
          </p:nvPr>
        </p:nvSpPr>
        <p:spPr>
          <a:xfrm>
            <a:off x="8164749" y="457201"/>
            <a:ext cx="3575737" cy="1332688"/>
          </a:xfrm>
        </p:spPr>
        <p:txBody>
          <a:bodyPr anchor="b">
            <a:normAutofit/>
          </a:bodyPr>
          <a:lstStyle/>
          <a:p>
            <a:pPr algn="ctr"/>
            <a:r>
              <a:rPr lang="en-EC" sz="3200" dirty="0">
                <a:solidFill>
                  <a:srgbClr val="FFFFFF"/>
                </a:solidFill>
              </a:rPr>
              <a:t>The winner?</a:t>
            </a:r>
            <a:br>
              <a:rPr lang="en-EC" sz="3200" dirty="0">
                <a:solidFill>
                  <a:srgbClr val="FFFFFF"/>
                </a:solidFill>
              </a:rPr>
            </a:br>
            <a:r>
              <a:rPr lang="en-EC" sz="3200" dirty="0">
                <a:solidFill>
                  <a:srgbClr val="FFFFFF"/>
                </a:solidFill>
              </a:rPr>
              <a:t>Cluster 4</a:t>
            </a:r>
          </a:p>
        </p:txBody>
      </p:sp>
      <p:pic>
        <p:nvPicPr>
          <p:cNvPr id="6" name="Picture 5" descr="A picture containing text, map&#10;&#10;Description automatically generated">
            <a:extLst>
              <a:ext uri="{FF2B5EF4-FFF2-40B4-BE49-F238E27FC236}">
                <a16:creationId xmlns:a16="http://schemas.microsoft.com/office/drawing/2014/main" id="{F79A1A02-FBF2-F14F-90D0-387D2C9DCD94}"/>
              </a:ext>
            </a:extLst>
          </p:cNvPr>
          <p:cNvPicPr>
            <a:picLocks noChangeAspect="1"/>
          </p:cNvPicPr>
          <p:nvPr/>
        </p:nvPicPr>
        <p:blipFill>
          <a:blip r:embed="rId2"/>
          <a:stretch>
            <a:fillRect/>
          </a:stretch>
        </p:blipFill>
        <p:spPr>
          <a:xfrm>
            <a:off x="451514" y="1238492"/>
            <a:ext cx="6612856" cy="4381015"/>
          </a:xfrm>
          <a:prstGeom prst="roundRect">
            <a:avLst>
              <a:gd name="adj" fmla="val 3876"/>
            </a:avLst>
          </a:prstGeom>
          <a:ln>
            <a:solidFill>
              <a:schemeClr val="accent1"/>
            </a:solidFill>
          </a:ln>
          <a:effectLst/>
        </p:spPr>
      </p:pic>
      <p:sp>
        <p:nvSpPr>
          <p:cNvPr id="8" name="Content Placeholder 7">
            <a:extLst>
              <a:ext uri="{FF2B5EF4-FFF2-40B4-BE49-F238E27FC236}">
                <a16:creationId xmlns:a16="http://schemas.microsoft.com/office/drawing/2014/main" id="{820F4E8A-E8B7-4D6A-A980-8ACFD660FA58}"/>
              </a:ext>
            </a:extLst>
          </p:cNvPr>
          <p:cNvSpPr>
            <a:spLocks noGrp="1"/>
          </p:cNvSpPr>
          <p:nvPr>
            <p:ph idx="1"/>
          </p:nvPr>
        </p:nvSpPr>
        <p:spPr>
          <a:xfrm>
            <a:off x="8164749" y="2024743"/>
            <a:ext cx="3575737" cy="4016619"/>
          </a:xfrm>
        </p:spPr>
        <p:txBody>
          <a:bodyPr>
            <a:normAutofit/>
          </a:bodyPr>
          <a:lstStyle/>
          <a:p>
            <a:r>
              <a:rPr lang="es-ES" sz="2000" dirty="0" err="1">
                <a:solidFill>
                  <a:srgbClr val="FFFFFF"/>
                </a:solidFill>
              </a:rPr>
              <a:t>The</a:t>
            </a:r>
            <a:r>
              <a:rPr lang="es-ES" sz="2000" dirty="0">
                <a:solidFill>
                  <a:srgbClr val="FFFFFF"/>
                </a:solidFill>
              </a:rPr>
              <a:t> </a:t>
            </a:r>
            <a:r>
              <a:rPr lang="es-ES" sz="2000" dirty="0" err="1">
                <a:solidFill>
                  <a:srgbClr val="FFFFFF"/>
                </a:solidFill>
              </a:rPr>
              <a:t>neighborhoods</a:t>
            </a:r>
            <a:r>
              <a:rPr lang="es-ES" sz="2000" dirty="0">
                <a:solidFill>
                  <a:srgbClr val="FFFFFF"/>
                </a:solidFill>
              </a:rPr>
              <a:t> in </a:t>
            </a:r>
            <a:r>
              <a:rPr lang="es-ES" sz="2000" dirty="0" err="1">
                <a:solidFill>
                  <a:srgbClr val="FFFFFF"/>
                </a:solidFill>
              </a:rPr>
              <a:t>this</a:t>
            </a:r>
            <a:r>
              <a:rPr lang="es-ES" sz="2000" dirty="0">
                <a:solidFill>
                  <a:srgbClr val="FFFFFF"/>
                </a:solidFill>
              </a:rPr>
              <a:t> </a:t>
            </a:r>
            <a:r>
              <a:rPr lang="es-ES" sz="2000" dirty="0" err="1">
                <a:solidFill>
                  <a:srgbClr val="FFFFFF"/>
                </a:solidFill>
              </a:rPr>
              <a:t>cluster</a:t>
            </a:r>
            <a:r>
              <a:rPr lang="es-ES" sz="2000" dirty="0">
                <a:solidFill>
                  <a:srgbClr val="FFFFFF"/>
                </a:solidFill>
              </a:rPr>
              <a:t> are </a:t>
            </a:r>
            <a:r>
              <a:rPr lang="es-ES" sz="2000" dirty="0" err="1">
                <a:solidFill>
                  <a:srgbClr val="FFFFFF"/>
                </a:solidFill>
              </a:rPr>
              <a:t>surrounded</a:t>
            </a:r>
            <a:r>
              <a:rPr lang="es-ES" sz="2000" dirty="0">
                <a:solidFill>
                  <a:srgbClr val="FFFFFF"/>
                </a:solidFill>
              </a:rPr>
              <a:t> </a:t>
            </a:r>
            <a:r>
              <a:rPr lang="es-ES" sz="2000" dirty="0" err="1">
                <a:solidFill>
                  <a:srgbClr val="FFFFFF"/>
                </a:solidFill>
              </a:rPr>
              <a:t>by</a:t>
            </a:r>
            <a:r>
              <a:rPr lang="es-ES" sz="2000" dirty="0">
                <a:solidFill>
                  <a:srgbClr val="FFFFFF"/>
                </a:solidFill>
              </a:rPr>
              <a:t> </a:t>
            </a:r>
            <a:r>
              <a:rPr lang="es-ES" sz="2000" dirty="0" err="1">
                <a:solidFill>
                  <a:srgbClr val="FFFFFF"/>
                </a:solidFill>
              </a:rPr>
              <a:t>venues</a:t>
            </a:r>
            <a:r>
              <a:rPr lang="es-ES" sz="2000" dirty="0">
                <a:solidFill>
                  <a:srgbClr val="FFFFFF"/>
                </a:solidFill>
              </a:rPr>
              <a:t> </a:t>
            </a:r>
            <a:r>
              <a:rPr lang="es-ES" sz="2000" dirty="0" err="1">
                <a:solidFill>
                  <a:srgbClr val="FFFFFF"/>
                </a:solidFill>
              </a:rPr>
              <a:t>very</a:t>
            </a:r>
            <a:r>
              <a:rPr lang="es-ES" sz="2000" dirty="0">
                <a:solidFill>
                  <a:srgbClr val="FFFFFF"/>
                </a:solidFill>
              </a:rPr>
              <a:t> </a:t>
            </a:r>
            <a:r>
              <a:rPr lang="es-ES" sz="2000" dirty="0" err="1">
                <a:solidFill>
                  <a:srgbClr val="FFFFFF"/>
                </a:solidFill>
              </a:rPr>
              <a:t>much</a:t>
            </a:r>
            <a:r>
              <a:rPr lang="es-ES" sz="2000" dirty="0">
                <a:solidFill>
                  <a:srgbClr val="FFFFFF"/>
                </a:solidFill>
              </a:rPr>
              <a:t> </a:t>
            </a:r>
            <a:r>
              <a:rPr lang="es-ES" sz="2000" dirty="0" err="1">
                <a:solidFill>
                  <a:srgbClr val="FFFFFF"/>
                </a:solidFill>
              </a:rPr>
              <a:t>related</a:t>
            </a:r>
            <a:r>
              <a:rPr lang="es-ES" sz="2000" dirty="0">
                <a:solidFill>
                  <a:srgbClr val="FFFFFF"/>
                </a:solidFill>
              </a:rPr>
              <a:t> to </a:t>
            </a:r>
            <a:r>
              <a:rPr lang="es-ES" sz="2000" dirty="0" err="1">
                <a:solidFill>
                  <a:srgbClr val="FFFFFF"/>
                </a:solidFill>
              </a:rPr>
              <a:t>the</a:t>
            </a:r>
            <a:r>
              <a:rPr lang="es-ES" sz="2000" dirty="0">
                <a:solidFill>
                  <a:srgbClr val="FFFFFF"/>
                </a:solidFill>
              </a:rPr>
              <a:t> </a:t>
            </a:r>
            <a:r>
              <a:rPr lang="es-ES" sz="2000" dirty="0" err="1">
                <a:solidFill>
                  <a:srgbClr val="FFFFFF"/>
                </a:solidFill>
              </a:rPr>
              <a:t>food</a:t>
            </a:r>
            <a:r>
              <a:rPr lang="es-ES" sz="2000" dirty="0">
                <a:solidFill>
                  <a:srgbClr val="FFFFFF"/>
                </a:solidFill>
              </a:rPr>
              <a:t> and </a:t>
            </a:r>
            <a:r>
              <a:rPr lang="es-ES" sz="2000" dirty="0" err="1">
                <a:solidFill>
                  <a:srgbClr val="FFFFFF"/>
                </a:solidFill>
              </a:rPr>
              <a:t>beverages</a:t>
            </a:r>
            <a:r>
              <a:rPr lang="es-ES" sz="2000" dirty="0">
                <a:solidFill>
                  <a:srgbClr val="FFFFFF"/>
                </a:solidFill>
              </a:rPr>
              <a:t> </a:t>
            </a:r>
            <a:r>
              <a:rPr lang="es-ES" sz="2000" dirty="0" err="1">
                <a:solidFill>
                  <a:srgbClr val="FFFFFF"/>
                </a:solidFill>
              </a:rPr>
              <a:t>industry</a:t>
            </a:r>
            <a:r>
              <a:rPr lang="es-ES" sz="2000" dirty="0">
                <a:solidFill>
                  <a:srgbClr val="FFFFFF"/>
                </a:solidFill>
              </a:rPr>
              <a:t>. </a:t>
            </a:r>
            <a:r>
              <a:rPr lang="es-ES" sz="2000" dirty="0" err="1">
                <a:solidFill>
                  <a:srgbClr val="FFFFFF"/>
                </a:solidFill>
              </a:rPr>
              <a:t>These</a:t>
            </a:r>
            <a:r>
              <a:rPr lang="es-ES" sz="2000" dirty="0">
                <a:solidFill>
                  <a:srgbClr val="FFFFFF"/>
                </a:solidFill>
              </a:rPr>
              <a:t> </a:t>
            </a:r>
            <a:r>
              <a:rPr lang="es-ES" sz="2000" dirty="0" err="1">
                <a:solidFill>
                  <a:srgbClr val="FFFFFF"/>
                </a:solidFill>
              </a:rPr>
              <a:t>areas</a:t>
            </a:r>
            <a:r>
              <a:rPr lang="es-ES" sz="2000" dirty="0">
                <a:solidFill>
                  <a:srgbClr val="FFFFFF"/>
                </a:solidFill>
              </a:rPr>
              <a:t> are </a:t>
            </a:r>
            <a:r>
              <a:rPr lang="es-ES" sz="2000" dirty="0" err="1">
                <a:solidFill>
                  <a:srgbClr val="FFFFFF"/>
                </a:solidFill>
              </a:rPr>
              <a:t>popullated</a:t>
            </a:r>
            <a:r>
              <a:rPr lang="es-ES" sz="2000" dirty="0">
                <a:solidFill>
                  <a:srgbClr val="FFFFFF"/>
                </a:solidFill>
              </a:rPr>
              <a:t> </a:t>
            </a:r>
            <a:r>
              <a:rPr lang="es-ES" sz="2000" dirty="0" err="1">
                <a:solidFill>
                  <a:srgbClr val="FFFFFF"/>
                </a:solidFill>
              </a:rPr>
              <a:t>with</a:t>
            </a:r>
            <a:r>
              <a:rPr lang="es-ES" sz="2000" dirty="0">
                <a:solidFill>
                  <a:srgbClr val="FFFFFF"/>
                </a:solidFill>
              </a:rPr>
              <a:t> </a:t>
            </a:r>
            <a:r>
              <a:rPr lang="es-ES" sz="2000" dirty="0" err="1">
                <a:solidFill>
                  <a:srgbClr val="FFFFFF"/>
                </a:solidFill>
              </a:rPr>
              <a:t>all</a:t>
            </a:r>
            <a:r>
              <a:rPr lang="es-ES" sz="2000" dirty="0">
                <a:solidFill>
                  <a:srgbClr val="FFFFFF"/>
                </a:solidFill>
              </a:rPr>
              <a:t> </a:t>
            </a:r>
            <a:r>
              <a:rPr lang="es-ES" sz="2000" dirty="0" err="1">
                <a:solidFill>
                  <a:srgbClr val="FFFFFF"/>
                </a:solidFill>
              </a:rPr>
              <a:t>sorts</a:t>
            </a:r>
            <a:r>
              <a:rPr lang="es-ES" sz="2000" dirty="0">
                <a:solidFill>
                  <a:srgbClr val="FFFFFF"/>
                </a:solidFill>
              </a:rPr>
              <a:t> of restaurants and </a:t>
            </a:r>
            <a:r>
              <a:rPr lang="es-ES" sz="2000" dirty="0" err="1">
                <a:solidFill>
                  <a:srgbClr val="FFFFFF"/>
                </a:solidFill>
              </a:rPr>
              <a:t>cafes</a:t>
            </a:r>
            <a:r>
              <a:rPr lang="es-ES" sz="2000" dirty="0">
                <a:solidFill>
                  <a:srgbClr val="FFFFFF"/>
                </a:solidFill>
              </a:rPr>
              <a:t>, </a:t>
            </a:r>
            <a:r>
              <a:rPr lang="es-ES" sz="2000" dirty="0" err="1">
                <a:solidFill>
                  <a:srgbClr val="FFFFFF"/>
                </a:solidFill>
              </a:rPr>
              <a:t>making</a:t>
            </a:r>
            <a:r>
              <a:rPr lang="es-ES" sz="2000" dirty="0">
                <a:solidFill>
                  <a:srgbClr val="FFFFFF"/>
                </a:solidFill>
              </a:rPr>
              <a:t> </a:t>
            </a:r>
            <a:r>
              <a:rPr lang="es-ES" sz="2000" dirty="0" err="1">
                <a:solidFill>
                  <a:srgbClr val="FFFFFF"/>
                </a:solidFill>
              </a:rPr>
              <a:t>them</a:t>
            </a:r>
            <a:r>
              <a:rPr lang="es-ES" sz="2000" dirty="0">
                <a:solidFill>
                  <a:srgbClr val="FFFFFF"/>
                </a:solidFill>
              </a:rPr>
              <a:t> </a:t>
            </a:r>
            <a:r>
              <a:rPr lang="es-ES" sz="2000" dirty="0" err="1">
                <a:solidFill>
                  <a:srgbClr val="FFFFFF"/>
                </a:solidFill>
              </a:rPr>
              <a:t>the</a:t>
            </a:r>
            <a:r>
              <a:rPr lang="es-ES" sz="2000" dirty="0">
                <a:solidFill>
                  <a:srgbClr val="FFFFFF"/>
                </a:solidFill>
              </a:rPr>
              <a:t> ideal place </a:t>
            </a:r>
            <a:r>
              <a:rPr lang="es-ES" sz="2000" dirty="0" err="1">
                <a:solidFill>
                  <a:srgbClr val="FFFFFF"/>
                </a:solidFill>
              </a:rPr>
              <a:t>for</a:t>
            </a:r>
            <a:r>
              <a:rPr lang="es-ES" sz="2000" dirty="0">
                <a:solidFill>
                  <a:srgbClr val="FFFFFF"/>
                </a:solidFill>
              </a:rPr>
              <a:t> a </a:t>
            </a:r>
            <a:r>
              <a:rPr lang="es-ES" sz="2000" dirty="0" err="1">
                <a:solidFill>
                  <a:srgbClr val="FFFFFF"/>
                </a:solidFill>
              </a:rPr>
              <a:t>world</a:t>
            </a:r>
            <a:r>
              <a:rPr lang="es-ES" sz="2000" dirty="0">
                <a:solidFill>
                  <a:srgbClr val="FFFFFF"/>
                </a:solidFill>
              </a:rPr>
              <a:t> </a:t>
            </a:r>
            <a:r>
              <a:rPr lang="es-ES" sz="2000" dirty="0" err="1">
                <a:solidFill>
                  <a:srgbClr val="FFFFFF"/>
                </a:solidFill>
              </a:rPr>
              <a:t>renowned</a:t>
            </a:r>
            <a:r>
              <a:rPr lang="es-ES" sz="2000" dirty="0">
                <a:solidFill>
                  <a:srgbClr val="FFFFFF"/>
                </a:solidFill>
              </a:rPr>
              <a:t> </a:t>
            </a:r>
            <a:r>
              <a:rPr lang="es-ES" sz="2000" dirty="0" err="1">
                <a:solidFill>
                  <a:srgbClr val="FFFFFF"/>
                </a:solidFill>
              </a:rPr>
              <a:t>coffee</a:t>
            </a:r>
            <a:r>
              <a:rPr lang="es-ES" sz="2000" dirty="0">
                <a:solidFill>
                  <a:srgbClr val="FFFFFF"/>
                </a:solidFill>
              </a:rPr>
              <a:t> shop to </a:t>
            </a:r>
            <a:r>
              <a:rPr lang="es-ES" sz="2000" dirty="0" err="1">
                <a:solidFill>
                  <a:srgbClr val="FFFFFF"/>
                </a:solidFill>
              </a:rPr>
              <a:t>succeed</a:t>
            </a:r>
            <a:r>
              <a:rPr lang="es-ES" sz="2000" dirty="0">
                <a:solidFill>
                  <a:srgbClr val="FFFFFF"/>
                </a:solidFill>
              </a:rPr>
              <a:t>.</a:t>
            </a:r>
            <a:endParaRPr lang="en-US" sz="2000" dirty="0">
              <a:solidFill>
                <a:srgbClr val="FFFFFF"/>
              </a:solidFill>
            </a:endParaRPr>
          </a:p>
        </p:txBody>
      </p:sp>
    </p:spTree>
    <p:extLst>
      <p:ext uri="{BB962C8B-B14F-4D97-AF65-F5344CB8AC3E}">
        <p14:creationId xmlns:p14="http://schemas.microsoft.com/office/powerpoint/2010/main" val="3598757747"/>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CE918-8B0B-4A46-80E9-625D23DE8FB1}"/>
              </a:ext>
            </a:extLst>
          </p:cNvPr>
          <p:cNvSpPr>
            <a:spLocks noGrp="1"/>
          </p:cNvSpPr>
          <p:nvPr>
            <p:ph type="title"/>
          </p:nvPr>
        </p:nvSpPr>
        <p:spPr/>
        <p:txBody>
          <a:bodyPr/>
          <a:lstStyle/>
          <a:p>
            <a:r>
              <a:rPr lang="en-EC" dirty="0"/>
              <a:t>Discussion</a:t>
            </a:r>
          </a:p>
        </p:txBody>
      </p:sp>
      <p:sp>
        <p:nvSpPr>
          <p:cNvPr id="3" name="Content Placeholder 2">
            <a:extLst>
              <a:ext uri="{FF2B5EF4-FFF2-40B4-BE49-F238E27FC236}">
                <a16:creationId xmlns:a16="http://schemas.microsoft.com/office/drawing/2014/main" id="{E5480F93-7665-FC44-BE8D-498F6510AB2A}"/>
              </a:ext>
            </a:extLst>
          </p:cNvPr>
          <p:cNvSpPr>
            <a:spLocks noGrp="1"/>
          </p:cNvSpPr>
          <p:nvPr>
            <p:ph idx="1"/>
          </p:nvPr>
        </p:nvSpPr>
        <p:spPr/>
        <p:txBody>
          <a:bodyPr/>
          <a:lstStyle/>
          <a:p>
            <a:r>
              <a:rPr lang="en-US" dirty="0"/>
              <a:t>Cluster 5 did not seem to be grouped by any discernible criteria or clear pattern of its venue categories.</a:t>
            </a:r>
          </a:p>
          <a:p>
            <a:r>
              <a:rPr lang="en-US" dirty="0"/>
              <a:t>We believe this is due to the fact that many of the neighborhoods did not have more than 1 or 2 venues in the established 500 meters radius.</a:t>
            </a:r>
          </a:p>
          <a:p>
            <a:r>
              <a:rPr lang="en-US" dirty="0"/>
              <a:t>We would recommend repeating the analysis by only using neighborhoods with at least 5 venues in their surroundings.</a:t>
            </a:r>
            <a:endParaRPr lang="en-EC" dirty="0"/>
          </a:p>
        </p:txBody>
      </p:sp>
    </p:spTree>
    <p:extLst>
      <p:ext uri="{BB962C8B-B14F-4D97-AF65-F5344CB8AC3E}">
        <p14:creationId xmlns:p14="http://schemas.microsoft.com/office/powerpoint/2010/main" val="408454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00858-FFAF-0142-8010-1060C19585A3}"/>
              </a:ext>
            </a:extLst>
          </p:cNvPr>
          <p:cNvSpPr>
            <a:spLocks noGrp="1"/>
          </p:cNvSpPr>
          <p:nvPr>
            <p:ph type="title"/>
          </p:nvPr>
        </p:nvSpPr>
        <p:spPr>
          <a:xfrm>
            <a:off x="451514" y="947607"/>
            <a:ext cx="4389427" cy="4962786"/>
          </a:xfrm>
        </p:spPr>
        <p:txBody>
          <a:bodyPr vert="horz" lIns="91440" tIns="45720" rIns="91440" bIns="45720" rtlCol="0" anchor="ctr">
            <a:normAutofit/>
          </a:bodyPr>
          <a:lstStyle/>
          <a:p>
            <a:r>
              <a:rPr lang="en-US" sz="5400" dirty="0"/>
              <a:t>Thank you!</a:t>
            </a:r>
          </a:p>
        </p:txBody>
      </p:sp>
      <p:pic>
        <p:nvPicPr>
          <p:cNvPr id="5" name="Picture 4" descr="A picture containing drawing&#10;&#10;Description automatically generated">
            <a:extLst>
              <a:ext uri="{FF2B5EF4-FFF2-40B4-BE49-F238E27FC236}">
                <a16:creationId xmlns:a16="http://schemas.microsoft.com/office/drawing/2014/main" id="{66E441B6-5CFE-A84B-AD42-556D020C68F8}"/>
              </a:ext>
            </a:extLst>
          </p:cNvPr>
          <p:cNvPicPr>
            <a:picLocks noChangeAspect="1"/>
          </p:cNvPicPr>
          <p:nvPr/>
        </p:nvPicPr>
        <p:blipFill>
          <a:blip r:embed="rId2"/>
          <a:stretch>
            <a:fillRect/>
          </a:stretch>
        </p:blipFill>
        <p:spPr>
          <a:xfrm>
            <a:off x="7068473" y="719137"/>
            <a:ext cx="4672013" cy="2429447"/>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C45F5CDC-C737-FA48-8FC4-51FC848D9147}"/>
              </a:ext>
            </a:extLst>
          </p:cNvPr>
          <p:cNvPicPr>
            <a:picLocks noChangeAspect="1"/>
          </p:cNvPicPr>
          <p:nvPr/>
        </p:nvPicPr>
        <p:blipFill rotWithShape="1">
          <a:blip r:embed="rId3"/>
          <a:srcRect l="11953" r="9765"/>
          <a:stretch/>
        </p:blipFill>
        <p:spPr>
          <a:xfrm>
            <a:off x="7018466" y="3700463"/>
            <a:ext cx="4772026" cy="2438400"/>
          </a:xfrm>
          <a:prstGeom prst="rect">
            <a:avLst/>
          </a:prstGeom>
        </p:spPr>
      </p:pic>
    </p:spTree>
    <p:extLst>
      <p:ext uri="{BB962C8B-B14F-4D97-AF65-F5344CB8AC3E}">
        <p14:creationId xmlns:p14="http://schemas.microsoft.com/office/powerpoint/2010/main" val="185944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D7D1F-BE19-2145-8D0A-9A291C14D342}"/>
              </a:ext>
            </a:extLst>
          </p:cNvPr>
          <p:cNvSpPr>
            <a:spLocks noGrp="1"/>
          </p:cNvSpPr>
          <p:nvPr>
            <p:ph type="title"/>
          </p:nvPr>
        </p:nvSpPr>
        <p:spPr>
          <a:xfrm>
            <a:off x="473402" y="1240809"/>
            <a:ext cx="3855105" cy="4376381"/>
          </a:xfrm>
          <a:effectLst/>
        </p:spPr>
        <p:txBody>
          <a:bodyPr anchor="ctr">
            <a:normAutofit/>
          </a:bodyPr>
          <a:lstStyle/>
          <a:p>
            <a:pPr algn="r"/>
            <a:r>
              <a:rPr lang="en-EC" sz="3200" dirty="0">
                <a:solidFill>
                  <a:schemeClr val="tx1"/>
                </a:solidFill>
              </a:rPr>
              <a:t>Background</a:t>
            </a:r>
            <a:br>
              <a:rPr lang="en-EC" sz="3200" dirty="0">
                <a:solidFill>
                  <a:schemeClr val="tx1"/>
                </a:solidFill>
              </a:rPr>
            </a:br>
            <a:br>
              <a:rPr lang="en-EC" sz="3200" dirty="0">
                <a:solidFill>
                  <a:schemeClr val="tx1"/>
                </a:solidFill>
              </a:rPr>
            </a:br>
            <a:br>
              <a:rPr lang="en-EC" sz="3200" dirty="0">
                <a:solidFill>
                  <a:schemeClr val="tx1"/>
                </a:solidFill>
              </a:rPr>
            </a:br>
            <a:r>
              <a:rPr lang="en-EC" sz="1800" dirty="0">
                <a:solidFill>
                  <a:schemeClr val="tx1"/>
                </a:solidFill>
              </a:rPr>
              <a:t>There are no Starbucks shops in Ecuador, not even in its capital city, Quito.</a:t>
            </a:r>
            <a:br>
              <a:rPr lang="en-EC" sz="1800" dirty="0">
                <a:solidFill>
                  <a:schemeClr val="tx1"/>
                </a:solidFill>
              </a:rPr>
            </a:br>
            <a:br>
              <a:rPr lang="en-EC" sz="1800" dirty="0">
                <a:solidFill>
                  <a:schemeClr val="tx1"/>
                </a:solidFill>
              </a:rPr>
            </a:br>
            <a:r>
              <a:rPr lang="en-EC" sz="1800" dirty="0">
                <a:solidFill>
                  <a:schemeClr val="tx1"/>
                </a:solidFill>
              </a:rPr>
              <a:t>Starbucks is interested in opening its first shop there but they would like to know what the best neighborhood or area in t</a:t>
            </a:r>
            <a:r>
              <a:rPr lang="en-US" sz="1800" dirty="0">
                <a:solidFill>
                  <a:schemeClr val="tx1"/>
                </a:solidFill>
              </a:rPr>
              <a:t>he</a:t>
            </a:r>
            <a:r>
              <a:rPr lang="en-EC" sz="1800" dirty="0">
                <a:solidFill>
                  <a:schemeClr val="tx1"/>
                </a:solidFill>
              </a:rPr>
              <a:t> city is the best for their enterprise to be successful.</a:t>
            </a: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room, graffiti, umbrella&#10;&#10;Description automatically generated">
            <a:extLst>
              <a:ext uri="{FF2B5EF4-FFF2-40B4-BE49-F238E27FC236}">
                <a16:creationId xmlns:a16="http://schemas.microsoft.com/office/drawing/2014/main" id="{A11F8BC2-BB45-E041-8D54-AE025360DF63}"/>
              </a:ext>
            </a:extLst>
          </p:cNvPr>
          <p:cNvPicPr>
            <a:picLocks noGrp="1" noChangeAspect="1"/>
          </p:cNvPicPr>
          <p:nvPr>
            <p:ph idx="1"/>
          </p:nvPr>
        </p:nvPicPr>
        <p:blipFill>
          <a:blip r:embed="rId2"/>
          <a:stretch>
            <a:fillRect/>
          </a:stretch>
        </p:blipFill>
        <p:spPr>
          <a:xfrm>
            <a:off x="5985209" y="1495470"/>
            <a:ext cx="4644682" cy="4102802"/>
          </a:xfrm>
          <a:effectLst/>
        </p:spPr>
      </p:pic>
    </p:spTree>
    <p:extLst>
      <p:ext uri="{BB962C8B-B14F-4D97-AF65-F5344CB8AC3E}">
        <p14:creationId xmlns:p14="http://schemas.microsoft.com/office/powerpoint/2010/main" val="3610931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602F-9F7F-8C4B-8881-CAA77F5E0C06}"/>
              </a:ext>
            </a:extLst>
          </p:cNvPr>
          <p:cNvSpPr>
            <a:spLocks noGrp="1"/>
          </p:cNvSpPr>
          <p:nvPr>
            <p:ph type="title"/>
          </p:nvPr>
        </p:nvSpPr>
        <p:spPr/>
        <p:txBody>
          <a:bodyPr/>
          <a:lstStyle/>
          <a:p>
            <a:r>
              <a:rPr lang="en-EC" dirty="0"/>
              <a:t>Data</a:t>
            </a:r>
          </a:p>
        </p:txBody>
      </p:sp>
      <p:sp>
        <p:nvSpPr>
          <p:cNvPr id="3" name="Content Placeholder 2">
            <a:extLst>
              <a:ext uri="{FF2B5EF4-FFF2-40B4-BE49-F238E27FC236}">
                <a16:creationId xmlns:a16="http://schemas.microsoft.com/office/drawing/2014/main" id="{46A36576-4685-B144-BA8A-7B883E6A0094}"/>
              </a:ext>
            </a:extLst>
          </p:cNvPr>
          <p:cNvSpPr>
            <a:spLocks noGrp="1"/>
          </p:cNvSpPr>
          <p:nvPr>
            <p:ph idx="1"/>
          </p:nvPr>
        </p:nvSpPr>
        <p:spPr/>
        <p:txBody>
          <a:bodyPr>
            <a:normAutofit/>
          </a:bodyPr>
          <a:lstStyle/>
          <a:p>
            <a:r>
              <a:rPr lang="en-EC" sz="2400" dirty="0"/>
              <a:t>2 main data sources:</a:t>
            </a:r>
          </a:p>
          <a:p>
            <a:endParaRPr lang="en-EC" sz="2400" dirty="0"/>
          </a:p>
          <a:p>
            <a:pPr lvl="1"/>
            <a:r>
              <a:rPr lang="en-EC" sz="2400" dirty="0"/>
              <a:t>Quito’s municipality website: database with city’s neighborhoods and their geographical coordinates.</a:t>
            </a:r>
          </a:p>
          <a:p>
            <a:pPr lvl="1"/>
            <a:r>
              <a:rPr lang="en-EC" sz="2400" dirty="0"/>
              <a:t>Foursquare API: venues and venue categories data.  </a:t>
            </a:r>
          </a:p>
        </p:txBody>
      </p:sp>
    </p:spTree>
    <p:extLst>
      <p:ext uri="{BB962C8B-B14F-4D97-AF65-F5344CB8AC3E}">
        <p14:creationId xmlns:p14="http://schemas.microsoft.com/office/powerpoint/2010/main" val="54274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FE6978-8D78-AB41-B9B5-264F3A613A09}"/>
              </a:ext>
            </a:extLst>
          </p:cNvPr>
          <p:cNvSpPr>
            <a:spLocks noGrp="1"/>
          </p:cNvSpPr>
          <p:nvPr>
            <p:ph type="title"/>
          </p:nvPr>
        </p:nvSpPr>
        <p:spPr>
          <a:xfrm>
            <a:off x="451514" y="457201"/>
            <a:ext cx="3575737" cy="1332688"/>
          </a:xfrm>
        </p:spPr>
        <p:txBody>
          <a:bodyPr anchor="b">
            <a:normAutofit/>
          </a:bodyPr>
          <a:lstStyle/>
          <a:p>
            <a:pPr algn="ctr"/>
            <a:r>
              <a:rPr lang="en-EC" sz="3200" dirty="0">
                <a:solidFill>
                  <a:srgbClr val="FFFFFF"/>
                </a:solidFill>
              </a:rPr>
              <a:t>Quito’s neighborhoods</a:t>
            </a:r>
          </a:p>
        </p:txBody>
      </p:sp>
      <p:sp>
        <p:nvSpPr>
          <p:cNvPr id="8" name="Content Placeholder 7">
            <a:extLst>
              <a:ext uri="{FF2B5EF4-FFF2-40B4-BE49-F238E27FC236}">
                <a16:creationId xmlns:a16="http://schemas.microsoft.com/office/drawing/2014/main" id="{5E49932F-32A8-493D-B860-D94A4EAFF220}"/>
              </a:ext>
            </a:extLst>
          </p:cNvPr>
          <p:cNvSpPr>
            <a:spLocks noGrp="1"/>
          </p:cNvSpPr>
          <p:nvPr>
            <p:ph idx="1"/>
          </p:nvPr>
        </p:nvSpPr>
        <p:spPr>
          <a:xfrm>
            <a:off x="451514" y="2046514"/>
            <a:ext cx="3575737" cy="3994848"/>
          </a:xfrm>
        </p:spPr>
        <p:txBody>
          <a:bodyPr>
            <a:normAutofit/>
          </a:bodyPr>
          <a:lstStyle/>
          <a:p>
            <a:r>
              <a:rPr lang="en-US" sz="2000" dirty="0">
                <a:solidFill>
                  <a:srgbClr val="FFFFFF"/>
                </a:solidFill>
              </a:rPr>
              <a:t>The Metropolitan District of Quito is huge. We decide to work only with neighborhoods included in its urban are, colored in yellow in this map.</a:t>
            </a:r>
          </a:p>
        </p:txBody>
      </p:sp>
      <p:pic>
        <p:nvPicPr>
          <p:cNvPr id="4" name="Content Placeholder 3" descr="A close up of a map&#10;&#10;Description automatically generated">
            <a:extLst>
              <a:ext uri="{FF2B5EF4-FFF2-40B4-BE49-F238E27FC236}">
                <a16:creationId xmlns:a16="http://schemas.microsoft.com/office/drawing/2014/main" id="{C2DAA80A-04D7-C046-A917-6BEEDA8CA895}"/>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214388" y="457201"/>
            <a:ext cx="4637005" cy="600074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77869787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D4553-B76C-9B42-9F0C-77A3DA36C14F}"/>
              </a:ext>
            </a:extLst>
          </p:cNvPr>
          <p:cNvSpPr>
            <a:spLocks noGrp="1"/>
          </p:cNvSpPr>
          <p:nvPr>
            <p:ph type="title"/>
          </p:nvPr>
        </p:nvSpPr>
        <p:spPr>
          <a:xfrm>
            <a:off x="810000" y="447188"/>
            <a:ext cx="10571998" cy="970450"/>
          </a:xfrm>
        </p:spPr>
        <p:txBody>
          <a:bodyPr>
            <a:normAutofit/>
          </a:bodyPr>
          <a:lstStyle/>
          <a:p>
            <a:r>
              <a:rPr lang="en-EC" dirty="0"/>
              <a:t>Mapping neighborhoods</a:t>
            </a:r>
          </a:p>
        </p:txBody>
      </p:sp>
      <p:sp>
        <p:nvSpPr>
          <p:cNvPr id="8" name="Content Placeholder 7">
            <a:extLst>
              <a:ext uri="{FF2B5EF4-FFF2-40B4-BE49-F238E27FC236}">
                <a16:creationId xmlns:a16="http://schemas.microsoft.com/office/drawing/2014/main" id="{1887C5BF-10B2-4786-AC48-C71F7473920E}"/>
              </a:ext>
            </a:extLst>
          </p:cNvPr>
          <p:cNvSpPr>
            <a:spLocks noGrp="1"/>
          </p:cNvSpPr>
          <p:nvPr>
            <p:ph idx="1"/>
          </p:nvPr>
        </p:nvSpPr>
        <p:spPr>
          <a:xfrm>
            <a:off x="818713" y="2413000"/>
            <a:ext cx="3835583" cy="3632200"/>
          </a:xfrm>
        </p:spPr>
        <p:txBody>
          <a:bodyPr>
            <a:normAutofit/>
          </a:bodyPr>
          <a:lstStyle/>
          <a:p>
            <a:r>
              <a:rPr lang="en-US" sz="2000" dirty="0"/>
              <a:t>We use Folium to create a map of Quito and we superimpose each of its urban neighborhoods with their coordinates.</a:t>
            </a:r>
          </a:p>
        </p:txBody>
      </p:sp>
      <p:pic>
        <p:nvPicPr>
          <p:cNvPr id="4" name="Content Placeholder 3" descr="A close up of a map&#10;&#10;Description automatically generated">
            <a:extLst>
              <a:ext uri="{FF2B5EF4-FFF2-40B4-BE49-F238E27FC236}">
                <a16:creationId xmlns:a16="http://schemas.microsoft.com/office/drawing/2014/main" id="{D51E58E6-FD2A-4E4A-B87B-5AB446B5B011}"/>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143575" y="2413000"/>
            <a:ext cx="6193900"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21237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4B4C-C428-0D4B-A4BF-CB62423F3020}"/>
              </a:ext>
            </a:extLst>
          </p:cNvPr>
          <p:cNvSpPr>
            <a:spLocks noGrp="1"/>
          </p:cNvSpPr>
          <p:nvPr>
            <p:ph type="title"/>
          </p:nvPr>
        </p:nvSpPr>
        <p:spPr/>
        <p:txBody>
          <a:bodyPr/>
          <a:lstStyle/>
          <a:p>
            <a:r>
              <a:rPr lang="en-EC" dirty="0"/>
              <a:t>Exploring neighborhoods in Quito</a:t>
            </a:r>
          </a:p>
        </p:txBody>
      </p:sp>
      <p:pic>
        <p:nvPicPr>
          <p:cNvPr id="4" name="Content Placeholder 3" descr="A screenshot of a cell phone&#10;&#10;Description automatically generated">
            <a:extLst>
              <a:ext uri="{FF2B5EF4-FFF2-40B4-BE49-F238E27FC236}">
                <a16:creationId xmlns:a16="http://schemas.microsoft.com/office/drawing/2014/main" id="{E018B788-D932-3546-AA0E-7D7A40A8F9E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20810" y="2296505"/>
            <a:ext cx="8950378" cy="4114307"/>
          </a:xfrm>
          <a:prstGeom prst="rect">
            <a:avLst/>
          </a:prstGeom>
        </p:spPr>
      </p:pic>
    </p:spTree>
    <p:extLst>
      <p:ext uri="{BB962C8B-B14F-4D97-AF65-F5344CB8AC3E}">
        <p14:creationId xmlns:p14="http://schemas.microsoft.com/office/powerpoint/2010/main" val="1052226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340B67-FC13-0F4D-B044-A722206537EB}"/>
              </a:ext>
            </a:extLst>
          </p:cNvPr>
          <p:cNvSpPr>
            <a:spLocks noGrp="1"/>
          </p:cNvSpPr>
          <p:nvPr>
            <p:ph type="title"/>
          </p:nvPr>
        </p:nvSpPr>
        <p:spPr>
          <a:xfrm>
            <a:off x="451514" y="457201"/>
            <a:ext cx="3575737" cy="1332688"/>
          </a:xfrm>
        </p:spPr>
        <p:txBody>
          <a:bodyPr anchor="b">
            <a:normAutofit/>
          </a:bodyPr>
          <a:lstStyle/>
          <a:p>
            <a:pPr algn="ctr">
              <a:lnSpc>
                <a:spcPct val="90000"/>
              </a:lnSpc>
            </a:pPr>
            <a:r>
              <a:rPr lang="en-EC" sz="3000">
                <a:solidFill>
                  <a:srgbClr val="FFFFFF"/>
                </a:solidFill>
              </a:rPr>
              <a:t>Analyzing each neighborhoods venue categories</a:t>
            </a:r>
          </a:p>
        </p:txBody>
      </p:sp>
      <p:sp>
        <p:nvSpPr>
          <p:cNvPr id="8" name="Content Placeholder 7">
            <a:extLst>
              <a:ext uri="{FF2B5EF4-FFF2-40B4-BE49-F238E27FC236}">
                <a16:creationId xmlns:a16="http://schemas.microsoft.com/office/drawing/2014/main" id="{0DED1566-8544-4155-926B-623DE081D87E}"/>
              </a:ext>
            </a:extLst>
          </p:cNvPr>
          <p:cNvSpPr>
            <a:spLocks noGrp="1"/>
          </p:cNvSpPr>
          <p:nvPr>
            <p:ph idx="1"/>
          </p:nvPr>
        </p:nvSpPr>
        <p:spPr>
          <a:xfrm>
            <a:off x="451514" y="2046514"/>
            <a:ext cx="3575737" cy="3994848"/>
          </a:xfrm>
        </p:spPr>
        <p:txBody>
          <a:bodyPr>
            <a:normAutofit/>
          </a:bodyPr>
          <a:lstStyle/>
          <a:p>
            <a:r>
              <a:rPr lang="en-US" sz="2000" dirty="0">
                <a:solidFill>
                  <a:schemeClr val="bg1"/>
                </a:solidFill>
              </a:rPr>
              <a:t>We used one-hot encoding to explore the neighborhoods in terms of the frequency of occurrence of each venue category nearby.</a:t>
            </a:r>
          </a:p>
        </p:txBody>
      </p:sp>
      <p:pic>
        <p:nvPicPr>
          <p:cNvPr id="4" name="Content Placeholder 3" descr="A close up of text on a black background&#10;&#10;Description automatically generated">
            <a:extLst>
              <a:ext uri="{FF2B5EF4-FFF2-40B4-BE49-F238E27FC236}">
                <a16:creationId xmlns:a16="http://schemas.microsoft.com/office/drawing/2014/main" id="{EFC7DAFF-7E18-6744-92E5-F778D179D73B}"/>
              </a:ext>
            </a:extLst>
          </p:cNvPr>
          <p:cNvPicPr>
            <a:picLocks/>
          </p:cNvPicPr>
          <p:nvPr/>
        </p:nvPicPr>
        <p:blipFill rotWithShape="1">
          <a:blip r:embed="rId2">
            <a:extLst>
              <a:ext uri="{28A0092B-C50C-407E-A947-70E740481C1C}">
                <a14:useLocalDpi xmlns:a14="http://schemas.microsoft.com/office/drawing/2010/main" val="0"/>
              </a:ext>
            </a:extLst>
          </a:blip>
          <a:srcRect r="2638" b="4297"/>
          <a:stretch/>
        </p:blipFill>
        <p:spPr bwMode="auto">
          <a:xfrm>
            <a:off x="5434761" y="643467"/>
            <a:ext cx="5959800" cy="5272421"/>
          </a:xfrm>
          <a:prstGeom prst="roundRect">
            <a:avLst>
              <a:gd name="adj" fmla="val 3876"/>
            </a:avLst>
          </a:prstGeom>
          <a:ln>
            <a:solidFill>
              <a:schemeClr val="accent1"/>
            </a:solidFill>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49464787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4C6D-0EBA-ED42-A602-6CDC1416BE33}"/>
              </a:ext>
            </a:extLst>
          </p:cNvPr>
          <p:cNvSpPr>
            <a:spLocks noGrp="1"/>
          </p:cNvSpPr>
          <p:nvPr>
            <p:ph type="title"/>
          </p:nvPr>
        </p:nvSpPr>
        <p:spPr>
          <a:xfrm>
            <a:off x="810000" y="447188"/>
            <a:ext cx="10571998" cy="970450"/>
          </a:xfrm>
        </p:spPr>
        <p:txBody>
          <a:bodyPr>
            <a:normAutofit/>
          </a:bodyPr>
          <a:lstStyle/>
          <a:p>
            <a:r>
              <a:rPr lang="en-EC" dirty="0"/>
              <a:t>Clustering neighborhoods</a:t>
            </a:r>
          </a:p>
        </p:txBody>
      </p:sp>
      <p:sp>
        <p:nvSpPr>
          <p:cNvPr id="8" name="Content Placeholder 7">
            <a:extLst>
              <a:ext uri="{FF2B5EF4-FFF2-40B4-BE49-F238E27FC236}">
                <a16:creationId xmlns:a16="http://schemas.microsoft.com/office/drawing/2014/main" id="{997FFD27-110E-4DBC-A4F4-B8B2824F13B9}"/>
              </a:ext>
            </a:extLst>
          </p:cNvPr>
          <p:cNvSpPr>
            <a:spLocks noGrp="1"/>
          </p:cNvSpPr>
          <p:nvPr>
            <p:ph idx="1"/>
          </p:nvPr>
        </p:nvSpPr>
        <p:spPr>
          <a:xfrm>
            <a:off x="818713" y="2413000"/>
            <a:ext cx="3835583" cy="3632200"/>
          </a:xfrm>
        </p:spPr>
        <p:txBody>
          <a:bodyPr>
            <a:normAutofit/>
          </a:bodyPr>
          <a:lstStyle/>
          <a:p>
            <a:r>
              <a:rPr lang="en-EC" sz="2000" dirty="0"/>
              <a:t>The venue</a:t>
            </a:r>
            <a:r>
              <a:rPr lang="en-US" sz="2000" dirty="0"/>
              <a:t>s</a:t>
            </a:r>
            <a:r>
              <a:rPr lang="en-EC" sz="2000" dirty="0"/>
              <a:t> data </a:t>
            </a:r>
            <a:r>
              <a:rPr lang="en-US" sz="2000" dirty="0"/>
              <a:t>was</a:t>
            </a:r>
            <a:r>
              <a:rPr lang="en-EC" sz="2000" dirty="0"/>
              <a:t> then trained using </a:t>
            </a:r>
            <a:r>
              <a:rPr lang="en-US" sz="2000" dirty="0"/>
              <a:t>a </a:t>
            </a:r>
            <a:r>
              <a:rPr lang="en-EC" sz="2000" dirty="0"/>
              <a:t>K-means </a:t>
            </a:r>
            <a:r>
              <a:rPr lang="en-US" sz="2000" dirty="0"/>
              <a:t>c</a:t>
            </a:r>
            <a:r>
              <a:rPr lang="en-EC" sz="2000" dirty="0"/>
              <a:t>lustering </a:t>
            </a:r>
            <a:r>
              <a:rPr lang="en-US" sz="2000" dirty="0"/>
              <a:t>a</a:t>
            </a:r>
            <a:r>
              <a:rPr lang="en-EC" sz="2000" dirty="0"/>
              <a:t>lgorithm to get the desired clusters to base the analysis on.</a:t>
            </a:r>
          </a:p>
          <a:p>
            <a:r>
              <a:rPr lang="en-EC" sz="2000" dirty="0"/>
              <a:t>We created 5 clusters.</a:t>
            </a:r>
            <a:endParaRPr lang="en-US" sz="2000" dirty="0"/>
          </a:p>
        </p:txBody>
      </p:sp>
      <p:pic>
        <p:nvPicPr>
          <p:cNvPr id="4" name="Content Placeholder 3">
            <a:extLst>
              <a:ext uri="{FF2B5EF4-FFF2-40B4-BE49-F238E27FC236}">
                <a16:creationId xmlns:a16="http://schemas.microsoft.com/office/drawing/2014/main" id="{0EF18378-5898-714A-A9A9-A53D34CE1805}"/>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117551" y="2413000"/>
            <a:ext cx="6245949"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72610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0EE0F8C-BE2B-C94B-9058-999599D3E751}"/>
              </a:ext>
            </a:extLst>
          </p:cNvPr>
          <p:cNvSpPr>
            <a:spLocks noGrp="1"/>
          </p:cNvSpPr>
          <p:nvPr>
            <p:ph type="title"/>
          </p:nvPr>
        </p:nvSpPr>
        <p:spPr>
          <a:xfrm>
            <a:off x="451514" y="457201"/>
            <a:ext cx="3575737" cy="1332688"/>
          </a:xfrm>
        </p:spPr>
        <p:txBody>
          <a:bodyPr anchor="b">
            <a:normAutofit/>
          </a:bodyPr>
          <a:lstStyle/>
          <a:p>
            <a:pPr algn="ctr"/>
            <a:r>
              <a:rPr lang="en-EC" sz="3200">
                <a:solidFill>
                  <a:srgbClr val="FFFFFF"/>
                </a:solidFill>
              </a:rPr>
              <a:t>Cluster 1</a:t>
            </a:r>
          </a:p>
        </p:txBody>
      </p:sp>
      <p:sp>
        <p:nvSpPr>
          <p:cNvPr id="8" name="Content Placeholder 7">
            <a:extLst>
              <a:ext uri="{FF2B5EF4-FFF2-40B4-BE49-F238E27FC236}">
                <a16:creationId xmlns:a16="http://schemas.microsoft.com/office/drawing/2014/main" id="{2E1B72FB-ACE3-4B96-B16C-F1A30DF89EB3}"/>
              </a:ext>
            </a:extLst>
          </p:cNvPr>
          <p:cNvSpPr>
            <a:spLocks noGrp="1"/>
          </p:cNvSpPr>
          <p:nvPr>
            <p:ph idx="1"/>
          </p:nvPr>
        </p:nvSpPr>
        <p:spPr>
          <a:xfrm>
            <a:off x="451514" y="2046514"/>
            <a:ext cx="3575737" cy="3994848"/>
          </a:xfrm>
        </p:spPr>
        <p:txBody>
          <a:bodyPr>
            <a:normAutofit/>
          </a:bodyPr>
          <a:lstStyle/>
          <a:p>
            <a:r>
              <a:rPr lang="en-US" sz="2000" dirty="0">
                <a:solidFill>
                  <a:schemeClr val="bg1"/>
                </a:solidFill>
              </a:rPr>
              <a:t>This cluster's most common venues seem to be mainly parks, zoos and fields, so it would not be a good match for Starbucks.</a:t>
            </a:r>
            <a:endParaRPr lang="en-EC" sz="2000" dirty="0">
              <a:solidFill>
                <a:schemeClr val="bg1"/>
              </a:solidFill>
            </a:endParaRPr>
          </a:p>
        </p:txBody>
      </p:sp>
      <p:pic>
        <p:nvPicPr>
          <p:cNvPr id="4" name="Content Placeholder 3" descr="A screenshot of a cell phone&#10;&#10;Description automatically generated">
            <a:extLst>
              <a:ext uri="{FF2B5EF4-FFF2-40B4-BE49-F238E27FC236}">
                <a16:creationId xmlns:a16="http://schemas.microsoft.com/office/drawing/2014/main" id="{A3392E31-3855-C749-9EB0-A3D99D207F6F}"/>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5280790" y="764746"/>
            <a:ext cx="6267743" cy="502986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27707525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otalTime>1</TotalTime>
  <Words>557</Words>
  <Application>Microsoft Macintosh PowerPoint</Application>
  <PresentationFormat>Widescreen</PresentationFormat>
  <Paragraphs>37</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Century Gothic</vt:lpstr>
      <vt:lpstr>Wingdings 2</vt:lpstr>
      <vt:lpstr>Quotable</vt:lpstr>
      <vt:lpstr>Starbucks in Quito, EC Finding the Best Location  for the First Starbucks in Quito </vt:lpstr>
      <vt:lpstr>Background   There are no Starbucks shops in Ecuador, not even in its capital city, Quito.  Starbucks is interested in opening its first shop there but they would like to know what the best neighborhood or area in the city is the best for their enterprise to be successful.</vt:lpstr>
      <vt:lpstr>Data</vt:lpstr>
      <vt:lpstr>Quito’s neighborhoods</vt:lpstr>
      <vt:lpstr>Mapping neighborhoods</vt:lpstr>
      <vt:lpstr>Exploring neighborhoods in Quito</vt:lpstr>
      <vt:lpstr>Analyzing each neighborhoods venue categories</vt:lpstr>
      <vt:lpstr>Clustering neighborhoods</vt:lpstr>
      <vt:lpstr>Cluster 1</vt:lpstr>
      <vt:lpstr>Cluster 2</vt:lpstr>
      <vt:lpstr>Cluster 3</vt:lpstr>
      <vt:lpstr>Cluster 4</vt:lpstr>
      <vt:lpstr>Cluster 5</vt:lpstr>
      <vt:lpstr>The winner? Cluster 4</vt:lpstr>
      <vt:lpstr>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Starbucks in Quito, EC Finding the Best Location  for the First Starbucks in Quito </dc:title>
  <dc:creator>Andrés Borja</dc:creator>
  <cp:lastModifiedBy>Andrés Borja</cp:lastModifiedBy>
  <cp:revision>1</cp:revision>
  <dcterms:created xsi:type="dcterms:W3CDTF">2020-06-26T00:30:43Z</dcterms:created>
  <dcterms:modified xsi:type="dcterms:W3CDTF">2020-06-26T00:32:35Z</dcterms:modified>
</cp:coreProperties>
</file>